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56" r:id="rId2"/>
    <p:sldId id="257" r:id="rId3"/>
    <p:sldId id="281" r:id="rId4"/>
    <p:sldId id="274" r:id="rId5"/>
    <p:sldId id="279" r:id="rId6"/>
    <p:sldId id="278" r:id="rId7"/>
    <p:sldId id="280" r:id="rId8"/>
    <p:sldId id="301" r:id="rId9"/>
    <p:sldId id="284" r:id="rId10"/>
    <p:sldId id="287" r:id="rId11"/>
    <p:sldId id="288" r:id="rId12"/>
    <p:sldId id="289" r:id="rId13"/>
    <p:sldId id="290" r:id="rId14"/>
    <p:sldId id="292" r:id="rId15"/>
    <p:sldId id="291" r:id="rId16"/>
    <p:sldId id="302" r:id="rId17"/>
    <p:sldId id="277" r:id="rId18"/>
    <p:sldId id="303" r:id="rId19"/>
    <p:sldId id="304" r:id="rId20"/>
    <p:sldId id="293" r:id="rId21"/>
    <p:sldId id="305" r:id="rId22"/>
    <p:sldId id="306" r:id="rId23"/>
    <p:sldId id="307" r:id="rId24"/>
    <p:sldId id="308" r:id="rId25"/>
    <p:sldId id="309" r:id="rId26"/>
    <p:sldId id="311" r:id="rId27"/>
    <p:sldId id="312" r:id="rId28"/>
    <p:sldId id="310" r:id="rId29"/>
    <p:sldId id="313" r:id="rId30"/>
    <p:sldId id="314" r:id="rId31"/>
    <p:sldId id="315" r:id="rId32"/>
    <p:sldId id="316" r:id="rId33"/>
    <p:sldId id="294" r:id="rId34"/>
    <p:sldId id="318" r:id="rId35"/>
    <p:sldId id="322" r:id="rId36"/>
    <p:sldId id="321" r:id="rId37"/>
    <p:sldId id="295" r:id="rId38"/>
    <p:sldId id="323" r:id="rId39"/>
    <p:sldId id="324" r:id="rId40"/>
    <p:sldId id="353" r:id="rId41"/>
    <p:sldId id="317" r:id="rId42"/>
    <p:sldId id="354" r:id="rId43"/>
    <p:sldId id="326" r:id="rId44"/>
    <p:sldId id="325" r:id="rId45"/>
    <p:sldId id="275" r:id="rId46"/>
    <p:sldId id="327" r:id="rId47"/>
    <p:sldId id="296" r:id="rId48"/>
    <p:sldId id="273" r:id="rId49"/>
    <p:sldId id="360" r:id="rId50"/>
    <p:sldId id="298" r:id="rId51"/>
    <p:sldId id="328" r:id="rId52"/>
    <p:sldId id="329" r:id="rId5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1.a. The if statement" id="{02C980A1-9FA8-454C-B1C7-D4AD6AD36533}">
          <p14:sldIdLst>
            <p14:sldId id="281"/>
            <p14:sldId id="274"/>
            <p14:sldId id="279"/>
            <p14:sldId id="278"/>
            <p14:sldId id="280"/>
            <p14:sldId id="301"/>
            <p14:sldId id="284"/>
            <p14:sldId id="287"/>
            <p14:sldId id="288"/>
            <p14:sldId id="289"/>
            <p14:sldId id="290"/>
            <p14:sldId id="292"/>
            <p14:sldId id="291"/>
            <p14:sldId id="302"/>
            <p14:sldId id="277"/>
            <p14:sldId id="303"/>
          </p14:sldIdLst>
        </p14:section>
        <p14:section name="1.b. The elif statement" id="{270B16FF-CED3-4572-9CAA-60325784A3DC}">
          <p14:sldIdLst>
            <p14:sldId id="304"/>
            <p14:sldId id="293"/>
            <p14:sldId id="305"/>
            <p14:sldId id="306"/>
            <p14:sldId id="307"/>
            <p14:sldId id="308"/>
            <p14:sldId id="309"/>
            <p14:sldId id="311"/>
            <p14:sldId id="312"/>
          </p14:sldIdLst>
        </p14:section>
        <p14:section name="1.c. Dead code and code architecture" id="{3AD9A5BC-669D-4B55-93FB-D3CB46F6220D}">
          <p14:sldIdLst>
            <p14:sldId id="310"/>
            <p14:sldId id="313"/>
            <p14:sldId id="314"/>
            <p14:sldId id="315"/>
            <p14:sldId id="316"/>
          </p14:sldIdLst>
        </p14:section>
        <p14:section name="1.d. The else statement" id="{EC2B95B9-C3CB-4D41-A7EB-6C8CBB20BE54}">
          <p14:sldIdLst>
            <p14:sldId id="294"/>
            <p14:sldId id="318"/>
            <p14:sldId id="322"/>
            <p14:sldId id="321"/>
          </p14:sldIdLst>
        </p14:section>
        <p14:section name="1.e. An example of if/elif/else statement" id="{B0203751-AA57-40CD-9121-ACAAE0E3FF02}">
          <p14:sldIdLst>
            <p14:sldId id="295"/>
            <p14:sldId id="323"/>
            <p14:sldId id="324"/>
          </p14:sldIdLst>
        </p14:section>
        <p14:section name="1.f. Practice activity for if/elif statement" id="{707C2B57-B874-4472-8C4B-481FAFEE5651}">
          <p14:sldIdLst>
            <p14:sldId id="353"/>
            <p14:sldId id="317"/>
            <p14:sldId id="354"/>
          </p14:sldIdLst>
        </p14:section>
        <p14:section name="2.a. Nested ifs statements" id="{A8F64659-C53D-452D-B3E5-48EC9C507148}">
          <p14:sldIdLst>
            <p14:sldId id="326"/>
            <p14:sldId id="325"/>
            <p14:sldId id="275"/>
            <p14:sldId id="327"/>
          </p14:sldIdLst>
        </p14:section>
        <p14:section name="2.c. Practice activities for nested ifs" id="{A05E1326-906A-4986-89E9-D62AA7B0F294}">
          <p14:sldIdLst>
            <p14:sldId id="296"/>
          </p14:sldIdLst>
        </p14:section>
        <p14:section name="Conclusion" id="{8FC5B4E0-8B82-44CE-8E2E-949C5DB81C7E}">
          <p14:sldIdLst>
            <p14:sldId id="273"/>
          </p14:sldIdLst>
        </p14:section>
        <p14:section name="4. Extra challenges" id="{FF10C8A2-6246-404B-9A7A-586658E179E5}">
          <p14:sldIdLst>
            <p14:sldId id="360"/>
          </p14:sldIdLst>
        </p14:section>
        <p14:section name="Extra. Nested if vs. combined conditionals" id="{1327012C-DB2F-4616-AF43-80EF7CA8B252}">
          <p14:sldIdLst>
            <p14:sldId id="298"/>
            <p14:sldId id="328"/>
            <p14:sldId id="32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440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3745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475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ILP 2022 – W2S2</a:t>
            </a:r>
            <a:br>
              <a:rPr lang="en-US" dirty="0"/>
            </a:br>
            <a:r>
              <a:rPr lang="en-US" dirty="0"/>
              <a:t>If/</a:t>
            </a:r>
            <a:r>
              <a:rPr lang="en-US" dirty="0" err="1"/>
              <a:t>Elif</a:t>
            </a:r>
            <a:r>
              <a:rPr lang="en-US" dirty="0"/>
              <a:t>/Else statements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4BE1581C-79CE-4FB1-964E-C42A47B3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530871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6009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710625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67051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710625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2A41EC4-930E-4D55-B209-65E3E6BEA939}"/>
              </a:ext>
            </a:extLst>
          </p:cNvPr>
          <p:cNvCxnSpPr>
            <a:cxnSpLocks/>
          </p:cNvCxnSpPr>
          <p:nvPr/>
        </p:nvCxnSpPr>
        <p:spPr>
          <a:xfrm>
            <a:off x="4630879" y="2913824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1175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710625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2A41EC4-930E-4D55-B209-65E3E6BEA939}"/>
              </a:ext>
            </a:extLst>
          </p:cNvPr>
          <p:cNvCxnSpPr>
            <a:cxnSpLocks/>
          </p:cNvCxnSpPr>
          <p:nvPr/>
        </p:nvCxnSpPr>
        <p:spPr>
          <a:xfrm>
            <a:off x="4630879" y="3085762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6889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2710625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241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682E8849-6E3F-438A-A3E9-42D0A3206FF7}"/>
              </a:ext>
            </a:extLst>
          </p:cNvPr>
          <p:cNvCxnSpPr>
            <a:cxnSpLocks/>
          </p:cNvCxnSpPr>
          <p:nvPr/>
        </p:nvCxnSpPr>
        <p:spPr>
          <a:xfrm>
            <a:off x="4298725" y="3265517"/>
            <a:ext cx="1168662" cy="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731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marL="457200" lvl="1" indent="0">
              <a:buNone/>
            </a:pP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CEF26C-54A0-47C6-BAD6-730E6BF780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44891"/>
          <a:stretch/>
        </p:blipFill>
        <p:spPr>
          <a:xfrm>
            <a:off x="5467387" y="2398651"/>
            <a:ext cx="6621059" cy="169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917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28205"/>
          <a:stretch/>
        </p:blipFill>
        <p:spPr>
          <a:xfrm>
            <a:off x="5467387" y="2398651"/>
            <a:ext cx="6621059" cy="309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7762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28205"/>
          <a:stretch/>
        </p:blipFill>
        <p:spPr>
          <a:xfrm>
            <a:off x="5467387" y="2398651"/>
            <a:ext cx="6621059" cy="309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187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2862" y="1825624"/>
            <a:ext cx="5886938" cy="49503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(short for “else-if”) is used to define another conditional test to be executed, if and only if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has failed.</a:t>
            </a:r>
          </a:p>
        </p:txBody>
      </p:sp>
    </p:spTree>
    <p:extLst>
      <p:ext uri="{BB962C8B-B14F-4D97-AF65-F5344CB8AC3E}">
        <p14:creationId xmlns:p14="http://schemas.microsoft.com/office/powerpoint/2010/main" val="3243812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(Week2, Session2 – W2S2)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if statement</a:t>
            </a:r>
          </a:p>
          <a:p>
            <a:r>
              <a:rPr lang="en-US" dirty="0"/>
              <a:t>The </a:t>
            </a:r>
            <a:r>
              <a:rPr lang="en-US" dirty="0" err="1"/>
              <a:t>elif</a:t>
            </a:r>
            <a:r>
              <a:rPr lang="en-US" dirty="0"/>
              <a:t> statement</a:t>
            </a:r>
          </a:p>
          <a:p>
            <a:r>
              <a:rPr lang="en-US" dirty="0"/>
              <a:t>The else statement</a:t>
            </a:r>
          </a:p>
          <a:p>
            <a:r>
              <a:rPr lang="en-US" dirty="0"/>
              <a:t>Dead code and code structure</a:t>
            </a:r>
          </a:p>
          <a:p>
            <a:r>
              <a:rPr lang="en-US" dirty="0"/>
              <a:t>Nested ifs</a:t>
            </a:r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2862" y="1825624"/>
            <a:ext cx="5886938" cy="4950313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(short for “else-if”) is used to define another conditional test to be executed, if and only if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has failed.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Write your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block as before</a:t>
            </a:r>
          </a:p>
          <a:p>
            <a:pPr lvl="1"/>
            <a:r>
              <a:rPr lang="en-US" b="1" u="sng" dirty="0"/>
              <a:t>On the same indentation level</a:t>
            </a:r>
            <a:r>
              <a:rPr lang="en-US" dirty="0"/>
              <a:t> as your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statement, write you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</a:t>
            </a:r>
            <a:r>
              <a:rPr lang="en-US" dirty="0" err="1"/>
              <a:t>elif</a:t>
            </a:r>
            <a:r>
              <a:rPr lang="en-US" dirty="0"/>
              <a:t> + Boolean condition + colon symbol)</a:t>
            </a:r>
          </a:p>
          <a:p>
            <a:pPr lvl="1"/>
            <a:r>
              <a:rPr lang="en-US" dirty="0"/>
              <a:t>Add your instructions inside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by indenting your code as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9A8DD3-59E1-47C8-A987-5D7CBEF03D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86" t="50000" r="32500" b="35918"/>
          <a:stretch/>
        </p:blipFill>
        <p:spPr>
          <a:xfrm>
            <a:off x="6643394" y="2642279"/>
            <a:ext cx="5130095" cy="2107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4155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it works:</a:t>
            </a:r>
          </a:p>
          <a:p>
            <a:r>
              <a:rPr lang="en-US" dirty="0"/>
              <a:t>If the Boolean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execute the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 ignore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.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6F0F26-38B7-4802-BFCA-08036DBE39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4718" r="16025" b="31898"/>
          <a:stretch/>
        </p:blipFill>
        <p:spPr>
          <a:xfrm>
            <a:off x="1608991" y="3897479"/>
            <a:ext cx="10309469" cy="2758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320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it works:</a:t>
            </a:r>
          </a:p>
          <a:p>
            <a:r>
              <a:rPr lang="en-US" dirty="0"/>
              <a:t>If the Boolean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execute the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 ignore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.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6F0F26-38B7-4802-BFCA-08036DBE39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4718" r="16025" b="31898"/>
          <a:stretch/>
        </p:blipFill>
        <p:spPr>
          <a:xfrm>
            <a:off x="1608991" y="3897479"/>
            <a:ext cx="10309469" cy="2758872"/>
          </a:xfrm>
          <a:prstGeom prst="rect">
            <a:avLst/>
          </a:prstGeom>
        </p:spPr>
      </p:pic>
      <p:sp>
        <p:nvSpPr>
          <p:cNvPr id="4" name="Left Brace 3">
            <a:extLst>
              <a:ext uri="{FF2B5EF4-FFF2-40B4-BE49-F238E27FC236}">
                <a16:creationId xmlns:a16="http://schemas.microsoft.com/office/drawing/2014/main" id="{15B42EE9-0472-4B51-8F21-628AC973B3CB}"/>
              </a:ext>
            </a:extLst>
          </p:cNvPr>
          <p:cNvSpPr/>
          <p:nvPr/>
        </p:nvSpPr>
        <p:spPr>
          <a:xfrm>
            <a:off x="1391138" y="5759938"/>
            <a:ext cx="217853" cy="4170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19EC68-0548-48F8-8936-9ABC47CFE1BA}"/>
              </a:ext>
            </a:extLst>
          </p:cNvPr>
          <p:cNvSpPr txBox="1"/>
          <p:nvPr/>
        </p:nvSpPr>
        <p:spPr>
          <a:xfrm>
            <a:off x="132862" y="4829908"/>
            <a:ext cx="12582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/>
                </a:solidFill>
              </a:rPr>
              <a:t>Did not execute even though bool2 was True.</a:t>
            </a:r>
            <a:endParaRPr lang="en-GB" sz="20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48062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C9E38-7A37-44FE-9E83-87E1FC7EE6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How it works:</a:t>
            </a:r>
          </a:p>
          <a:p>
            <a:r>
              <a:rPr lang="en-US" dirty="0"/>
              <a:t>If the Boolean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execute the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 ignore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.</a:t>
            </a:r>
          </a:p>
          <a:p>
            <a:endParaRPr lang="en-GB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E6CD9F9-F717-4A0F-B162-3846863FCE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941646" cy="4351338"/>
          </a:xfrm>
        </p:spPr>
        <p:txBody>
          <a:bodyPr/>
          <a:lstStyle/>
          <a:p>
            <a:r>
              <a:rPr lang="en-US" b="1" u="sng" dirty="0"/>
              <a:t>Otherwise, </a:t>
            </a:r>
            <a:r>
              <a:rPr lang="en-US" dirty="0"/>
              <a:t>check for the Boolean in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and execute the code indented inside 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if this second Boolean condition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 Otherwise, ignore it.</a:t>
            </a:r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AE5B192-1E73-42AB-BF72-8F14752E91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02" t="48410" r="10129" b="27590"/>
          <a:stretch/>
        </p:blipFill>
        <p:spPr>
          <a:xfrm>
            <a:off x="265510" y="4013749"/>
            <a:ext cx="11660979" cy="262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820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(multiple blocks)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3A4EF2-0F85-4EB3-9B9A-06B72CCE6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Multiple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statements can be added after an initial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r>
              <a:rPr lang="en-US" dirty="0"/>
              <a:t>In this case, execute the code inside an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if and only if:</a:t>
            </a:r>
          </a:p>
          <a:p>
            <a:pPr lvl="1"/>
            <a:r>
              <a:rPr lang="en-US" sz="2800" dirty="0"/>
              <a:t>all the previous </a:t>
            </a:r>
            <a:r>
              <a:rPr lang="en-US" sz="2800" b="1" dirty="0">
                <a:solidFill>
                  <a:srgbClr val="00B050"/>
                </a:solidFill>
              </a:rPr>
              <a:t>if</a:t>
            </a:r>
            <a:r>
              <a:rPr lang="en-US" sz="2800" b="1" dirty="0"/>
              <a:t>/</a:t>
            </a:r>
            <a:r>
              <a:rPr lang="en-US" sz="2800" b="1" dirty="0" err="1">
                <a:solidFill>
                  <a:srgbClr val="00B050"/>
                </a:solidFill>
              </a:rPr>
              <a:t>elif</a:t>
            </a:r>
            <a:r>
              <a:rPr lang="en-US" sz="2800" dirty="0"/>
              <a:t> have failed,</a:t>
            </a:r>
          </a:p>
          <a:p>
            <a:pPr lvl="1"/>
            <a:r>
              <a:rPr lang="en-US" sz="2800" dirty="0"/>
              <a:t>and its Boolean condition is </a:t>
            </a:r>
            <a:r>
              <a:rPr lang="en-US" sz="2800" b="1" dirty="0">
                <a:solidFill>
                  <a:srgbClr val="00B050"/>
                </a:solidFill>
              </a:rPr>
              <a:t>True</a:t>
            </a:r>
            <a:r>
              <a:rPr lang="en-US" sz="2800" dirty="0"/>
              <a:t>.</a:t>
            </a:r>
            <a:endParaRPr lang="en-GB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9D8D55-E3BF-4C0B-952F-7DA738AF94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41641" r="10193" b="26359"/>
          <a:stretch/>
        </p:blipFill>
        <p:spPr>
          <a:xfrm>
            <a:off x="1211384" y="3833545"/>
            <a:ext cx="9829092" cy="296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3179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B4F54-9F41-4D6B-ACA5-FE3D999C3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(multiple blocks)</a:t>
            </a:r>
            <a:endParaRPr lang="en-GB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D3A4EF2-0F85-4EB3-9B9A-06B72CCE6E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Multiple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statements can be added after an initial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r>
              <a:rPr lang="en-US" dirty="0"/>
              <a:t>In this case, execute the code inside an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if and only if:</a:t>
            </a:r>
          </a:p>
          <a:p>
            <a:pPr lvl="1"/>
            <a:r>
              <a:rPr lang="en-US" sz="2800" dirty="0"/>
              <a:t>all the previous </a:t>
            </a:r>
            <a:r>
              <a:rPr lang="en-US" sz="2800" b="1" dirty="0">
                <a:solidFill>
                  <a:srgbClr val="00B050"/>
                </a:solidFill>
              </a:rPr>
              <a:t>if</a:t>
            </a:r>
            <a:r>
              <a:rPr lang="en-US" sz="2800" b="1" dirty="0"/>
              <a:t>/</a:t>
            </a:r>
            <a:r>
              <a:rPr lang="en-US" sz="2800" b="1" dirty="0" err="1">
                <a:solidFill>
                  <a:srgbClr val="00B050"/>
                </a:solidFill>
              </a:rPr>
              <a:t>elif</a:t>
            </a:r>
            <a:r>
              <a:rPr lang="en-US" sz="2800" dirty="0"/>
              <a:t> have failed,</a:t>
            </a:r>
          </a:p>
          <a:p>
            <a:pPr lvl="1"/>
            <a:r>
              <a:rPr lang="en-US" sz="2800" dirty="0"/>
              <a:t>and its Boolean condition is </a:t>
            </a:r>
            <a:r>
              <a:rPr lang="en-US" sz="2800" b="1" dirty="0">
                <a:solidFill>
                  <a:srgbClr val="00B050"/>
                </a:solidFill>
              </a:rPr>
              <a:t>True</a:t>
            </a:r>
            <a:r>
              <a:rPr lang="en-US" sz="2800" dirty="0"/>
              <a:t>.</a:t>
            </a:r>
            <a:endParaRPr lang="en-GB"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06597C-0E87-4AE3-92F2-15F28388AA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31180" r="8141" b="36000"/>
          <a:stretch/>
        </p:blipFill>
        <p:spPr>
          <a:xfrm>
            <a:off x="1211238" y="3774830"/>
            <a:ext cx="10351182" cy="301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4919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05F7-EBCF-4441-BFCE-D60422D76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7CC20-EF27-477C-BA3F-A03A1E90D8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Example: </a:t>
            </a:r>
            <a:r>
              <a:rPr lang="en-US" dirty="0"/>
              <a:t>write a code that receives a number x, and prints one of the following prompts, accordingly:</a:t>
            </a:r>
          </a:p>
          <a:p>
            <a:r>
              <a:rPr lang="en-US" dirty="0"/>
              <a:t>“x is strictly positive.”</a:t>
            </a:r>
          </a:p>
          <a:p>
            <a:r>
              <a:rPr lang="en-US" dirty="0"/>
              <a:t>“x is strictly negative.”</a:t>
            </a:r>
          </a:p>
          <a:p>
            <a:r>
              <a:rPr lang="en-US" dirty="0"/>
              <a:t>“x is zero.”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 us use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structure to program that!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828313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E105F7-EBCF-4441-BFCE-D60422D76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example of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E7CC20-EF27-477C-BA3F-A03A1E90D8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Example: </a:t>
            </a:r>
            <a:r>
              <a:rPr lang="en-US" dirty="0"/>
              <a:t>write a code that receives a number x, and prints one of the following prompts, accordingly:</a:t>
            </a:r>
          </a:p>
          <a:p>
            <a:r>
              <a:rPr lang="en-US" dirty="0"/>
              <a:t>“x is strictly positive.”</a:t>
            </a:r>
          </a:p>
          <a:p>
            <a:r>
              <a:rPr lang="en-US" dirty="0"/>
              <a:t>“x is strictly negative.”</a:t>
            </a:r>
          </a:p>
          <a:p>
            <a:r>
              <a:rPr lang="en-US" dirty="0"/>
              <a:t>“x is zero.”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Let us use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structure to program that!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7A14FE-A384-48F6-B930-8B78138D98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32" t="50000" r="27220" b="26122"/>
          <a:stretch/>
        </p:blipFill>
        <p:spPr>
          <a:xfrm>
            <a:off x="6250356" y="2482469"/>
            <a:ext cx="5865888" cy="2710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099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</p:txBody>
      </p:sp>
    </p:spTree>
    <p:extLst>
      <p:ext uri="{BB962C8B-B14F-4D97-AF65-F5344CB8AC3E}">
        <p14:creationId xmlns:p14="http://schemas.microsoft.com/office/powerpoint/2010/main" val="1803266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  <a:p>
            <a:endParaRPr lang="en-US" dirty="0"/>
          </a:p>
          <a:p>
            <a:r>
              <a:rPr lang="en-US" b="1" dirty="0"/>
              <a:t>Question:</a:t>
            </a:r>
            <a:r>
              <a:rPr lang="en-US" dirty="0"/>
              <a:t> can you spot the line, which will never be executed, no matter what the value of </a:t>
            </a:r>
            <a:r>
              <a:rPr lang="en-US" b="1" dirty="0"/>
              <a:t>x</a:t>
            </a:r>
            <a:r>
              <a:rPr lang="en-US" dirty="0"/>
              <a:t> is?</a:t>
            </a:r>
          </a:p>
          <a:p>
            <a:r>
              <a:rPr lang="en-US" dirty="0"/>
              <a:t>Why is it dead code?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3B8A07A-87DB-4612-A910-013095B24F3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0821" r="36346" b="50000"/>
          <a:stretch/>
        </p:blipFill>
        <p:spPr>
          <a:xfrm>
            <a:off x="6729047" y="494934"/>
            <a:ext cx="5406332" cy="221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106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305245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  <a:p>
            <a:endParaRPr lang="en-US" dirty="0"/>
          </a:p>
          <a:p>
            <a:r>
              <a:rPr lang="en-US" b="1" dirty="0"/>
              <a:t>Question:</a:t>
            </a:r>
            <a:r>
              <a:rPr lang="en-US" dirty="0"/>
              <a:t> can you spot the line, which will never be executed, no matter what the value of </a:t>
            </a:r>
            <a:r>
              <a:rPr lang="en-US" b="1" dirty="0"/>
              <a:t>x</a:t>
            </a:r>
            <a:r>
              <a:rPr lang="en-US" dirty="0"/>
              <a:t> is?</a:t>
            </a:r>
          </a:p>
          <a:p>
            <a:r>
              <a:rPr lang="en-US" dirty="0"/>
              <a:t>Why is it dead code?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F7C838-B69B-4923-8BAC-DD6944E05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0821" r="36346" b="50000"/>
          <a:stretch/>
        </p:blipFill>
        <p:spPr>
          <a:xfrm>
            <a:off x="6729047" y="494934"/>
            <a:ext cx="5406332" cy="2219569"/>
          </a:xfrm>
          <a:prstGeom prst="rect">
            <a:avLst/>
          </a:prstGeom>
        </p:spPr>
      </p:pic>
      <p:sp>
        <p:nvSpPr>
          <p:cNvPr id="8" name="Left Brace 7">
            <a:extLst>
              <a:ext uri="{FF2B5EF4-FFF2-40B4-BE49-F238E27FC236}">
                <a16:creationId xmlns:a16="http://schemas.microsoft.com/office/drawing/2014/main" id="{996AC78F-EF44-40C0-AC86-B43E19A71CE2}"/>
              </a:ext>
            </a:extLst>
          </p:cNvPr>
          <p:cNvSpPr/>
          <p:nvPr/>
        </p:nvSpPr>
        <p:spPr>
          <a:xfrm>
            <a:off x="7627815" y="2296892"/>
            <a:ext cx="217853" cy="4170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D322A-EB6B-4742-9860-F783BEA25B30}"/>
              </a:ext>
            </a:extLst>
          </p:cNvPr>
          <p:cNvSpPr txBox="1"/>
          <p:nvPr/>
        </p:nvSpPr>
        <p:spPr>
          <a:xfrm>
            <a:off x="6148756" y="2074810"/>
            <a:ext cx="15318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Dead code</a:t>
            </a:r>
            <a:endParaRPr lang="en-GB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702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  <a:p>
            <a:endParaRPr lang="en-US" dirty="0"/>
          </a:p>
          <a:p>
            <a:r>
              <a:rPr lang="en-US" b="1" dirty="0"/>
              <a:t>Question:</a:t>
            </a:r>
            <a:r>
              <a:rPr lang="en-US" dirty="0"/>
              <a:t> can you spot the line, which will never be executed, no matter what the value of </a:t>
            </a:r>
            <a:r>
              <a:rPr lang="en-US" b="1" dirty="0"/>
              <a:t>x</a:t>
            </a:r>
            <a:r>
              <a:rPr lang="en-US" dirty="0"/>
              <a:t> is?</a:t>
            </a:r>
          </a:p>
          <a:p>
            <a:r>
              <a:rPr lang="en-US" dirty="0"/>
              <a:t>Why is it dead code?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3D59AA-1292-4D2A-8A97-8F1C1031F2C5}"/>
              </a:ext>
            </a:extLst>
          </p:cNvPr>
          <p:cNvSpPr txBox="1"/>
          <p:nvPr/>
        </p:nvSpPr>
        <p:spPr>
          <a:xfrm>
            <a:off x="6564923" y="3028917"/>
            <a:ext cx="5406332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Reason: </a:t>
            </a:r>
            <a:r>
              <a:rPr lang="en-US" sz="2800" dirty="0"/>
              <a:t>Variable</a:t>
            </a:r>
            <a:r>
              <a:rPr lang="en-US" sz="2800" b="1" dirty="0"/>
              <a:t> x</a:t>
            </a:r>
            <a:r>
              <a:rPr lang="en-US" sz="2800" dirty="0"/>
              <a:t> cannot be both lower than 10 and greater than 12.</a:t>
            </a:r>
            <a:br>
              <a:rPr lang="en-US" sz="2800" dirty="0"/>
            </a:br>
            <a:endParaRPr lang="en-US" sz="2800" dirty="0"/>
          </a:p>
          <a:p>
            <a:r>
              <a:rPr lang="en-US" sz="2400" dirty="0"/>
              <a:t>We need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block to fail, for the </a:t>
            </a:r>
            <a:r>
              <a:rPr lang="en-US" sz="2400" b="1" dirty="0" err="1">
                <a:solidFill>
                  <a:srgbClr val="00B050"/>
                </a:solidFill>
              </a:rPr>
              <a:t>elif</a:t>
            </a:r>
            <a:r>
              <a:rPr lang="en-US" sz="2400" dirty="0"/>
              <a:t> to be checked. It means </a:t>
            </a:r>
            <a:r>
              <a:rPr lang="en-US" sz="2400" b="1" dirty="0"/>
              <a:t>x</a:t>
            </a:r>
            <a:r>
              <a:rPr lang="en-US" sz="2400" dirty="0"/>
              <a:t> must be lower than 10. But then, passing the Boolean condition in the </a:t>
            </a:r>
            <a:r>
              <a:rPr lang="en-US" sz="2400" b="1" dirty="0" err="1">
                <a:solidFill>
                  <a:srgbClr val="00B050"/>
                </a:solidFill>
              </a:rPr>
              <a:t>elif</a:t>
            </a:r>
            <a:r>
              <a:rPr lang="en-US" sz="2400" b="1" dirty="0">
                <a:solidFill>
                  <a:srgbClr val="00B050"/>
                </a:solidFill>
              </a:rPr>
              <a:t> </a:t>
            </a:r>
            <a:r>
              <a:rPr lang="en-US" sz="2400" dirty="0"/>
              <a:t>requires having </a:t>
            </a:r>
            <a:r>
              <a:rPr lang="en-US" sz="2400" b="1" dirty="0"/>
              <a:t>x</a:t>
            </a:r>
            <a:r>
              <a:rPr lang="en-US" sz="2400" dirty="0"/>
              <a:t> greater than 12, but </a:t>
            </a:r>
            <a:r>
              <a:rPr lang="en-US" sz="2400" b="1" dirty="0"/>
              <a:t>x</a:t>
            </a:r>
            <a:r>
              <a:rPr lang="en-US" sz="2400" dirty="0"/>
              <a:t> will already be lower than 10 at this point.</a:t>
            </a:r>
            <a:endParaRPr lang="en-GB" sz="2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F7C838-B69B-4923-8BAC-DD6944E05C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7" t="40821" r="36346" b="50000"/>
          <a:stretch/>
        </p:blipFill>
        <p:spPr>
          <a:xfrm>
            <a:off x="6729047" y="494934"/>
            <a:ext cx="5406332" cy="2219569"/>
          </a:xfrm>
          <a:prstGeom prst="rect">
            <a:avLst/>
          </a:prstGeom>
        </p:spPr>
      </p:pic>
      <p:sp>
        <p:nvSpPr>
          <p:cNvPr id="8" name="Left Brace 7">
            <a:extLst>
              <a:ext uri="{FF2B5EF4-FFF2-40B4-BE49-F238E27FC236}">
                <a16:creationId xmlns:a16="http://schemas.microsoft.com/office/drawing/2014/main" id="{996AC78F-EF44-40C0-AC86-B43E19A71CE2}"/>
              </a:ext>
            </a:extLst>
          </p:cNvPr>
          <p:cNvSpPr/>
          <p:nvPr/>
        </p:nvSpPr>
        <p:spPr>
          <a:xfrm>
            <a:off x="7627815" y="2296892"/>
            <a:ext cx="217853" cy="417025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5D322A-EB6B-4742-9860-F783BEA25B30}"/>
              </a:ext>
            </a:extLst>
          </p:cNvPr>
          <p:cNvSpPr txBox="1"/>
          <p:nvPr/>
        </p:nvSpPr>
        <p:spPr>
          <a:xfrm>
            <a:off x="6148756" y="2074810"/>
            <a:ext cx="15318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1"/>
                </a:solidFill>
              </a:rPr>
              <a:t>Dead code</a:t>
            </a:r>
            <a:endParaRPr lang="en-GB" sz="28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8647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0A9F9-30EF-42A6-B24D-D9FE7A57F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Dead code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11514A-3D16-4DC3-872F-9B6322888C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887790"/>
          </a:xfrm>
        </p:spPr>
        <p:txBody>
          <a:bodyPr/>
          <a:lstStyle/>
          <a:p>
            <a:r>
              <a:rPr lang="en-US" b="1" dirty="0"/>
              <a:t>Definition (dead code):</a:t>
            </a:r>
            <a:br>
              <a:rPr lang="en-US" dirty="0"/>
            </a:br>
            <a:r>
              <a:rPr lang="en-US" dirty="0"/>
              <a:t>We call “</a:t>
            </a: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” a piece of code that was written, but is never going to be executed. Often, due to bad structure in code.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Dead</a:t>
            </a:r>
            <a:r>
              <a:rPr lang="en-US" dirty="0"/>
              <a:t> </a:t>
            </a:r>
            <a:r>
              <a:rPr lang="en-US" b="1" dirty="0"/>
              <a:t>code</a:t>
            </a:r>
            <a:r>
              <a:rPr lang="en-US" dirty="0"/>
              <a:t> is often due to </a:t>
            </a:r>
            <a:r>
              <a:rPr lang="en-US" b="1" dirty="0"/>
              <a:t>bad</a:t>
            </a:r>
            <a:r>
              <a:rPr lang="en-US" dirty="0"/>
              <a:t> </a:t>
            </a:r>
            <a:r>
              <a:rPr lang="en-US" b="1" dirty="0"/>
              <a:t>structure/design</a:t>
            </a:r>
            <a:r>
              <a:rPr lang="en-US" dirty="0"/>
              <a:t> in the code.</a:t>
            </a:r>
          </a:p>
          <a:p>
            <a:pPr marL="0" indent="0">
              <a:buNone/>
            </a:pPr>
            <a:r>
              <a:rPr lang="en-US" dirty="0"/>
              <a:t>Be careful!</a:t>
            </a:r>
          </a:p>
        </p:txBody>
      </p:sp>
      <p:pic>
        <p:nvPicPr>
          <p:cNvPr id="8" name="Picture 7" descr="A picture containing toy, person, indoor, doll&#10;&#10;Description automatically generated">
            <a:extLst>
              <a:ext uri="{FF2B5EF4-FFF2-40B4-BE49-F238E27FC236}">
                <a16:creationId xmlns:a16="http://schemas.microsoft.com/office/drawing/2014/main" id="{299F9939-4DF1-4CAF-B1A9-7C13D336B8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0456" y="273905"/>
            <a:ext cx="5244245" cy="399561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610427A-BD89-4784-BF7A-4F5A2EB54D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667" t="40821" r="36346" b="50000"/>
          <a:stretch/>
        </p:blipFill>
        <p:spPr>
          <a:xfrm>
            <a:off x="6609412" y="4449151"/>
            <a:ext cx="5406332" cy="2219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8984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A7D84-9150-43D1-9AF8-7B80C48A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D0668-95BD-4347-884A-444612CF8D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is used to define a block of code to execute, if and only if </a:t>
            </a:r>
            <a:r>
              <a:rPr lang="en-US" b="1" dirty="0"/>
              <a:t>ALL</a:t>
            </a:r>
            <a:r>
              <a:rPr lang="en-US" dirty="0"/>
              <a:t>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have failed.</a:t>
            </a:r>
          </a:p>
        </p:txBody>
      </p:sp>
    </p:spTree>
    <p:extLst>
      <p:ext uri="{BB962C8B-B14F-4D97-AF65-F5344CB8AC3E}">
        <p14:creationId xmlns:p14="http://schemas.microsoft.com/office/powerpoint/2010/main" val="13789747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A7D84-9150-43D1-9AF8-7B80C48A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D0668-95BD-4347-884A-444612CF8D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is used to define a block of code to execute, if and only if </a:t>
            </a:r>
            <a:r>
              <a:rPr lang="en-US" b="1" dirty="0"/>
              <a:t>ALL</a:t>
            </a:r>
            <a:r>
              <a:rPr lang="en-US" dirty="0"/>
              <a:t>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have failed.</a:t>
            </a:r>
          </a:p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5BE0A-35A5-4670-B57E-E1865E0E2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89630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Same structure as an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but…</a:t>
            </a:r>
          </a:p>
          <a:p>
            <a:r>
              <a:rPr lang="en-US" b="1" dirty="0"/>
              <a:t>Comes last</a:t>
            </a:r>
            <a:r>
              <a:rPr lang="en-US" dirty="0"/>
              <a:t>, after all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statements.</a:t>
            </a:r>
          </a:p>
          <a:p>
            <a:r>
              <a:rPr lang="en-US" b="1" dirty="0"/>
              <a:t>No Boolean condition </a:t>
            </a:r>
            <a:r>
              <a:rPr lang="en-US" dirty="0"/>
              <a:t>to be checked.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236440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A7D84-9150-43D1-9AF8-7B80C48A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(no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>
                <a:solidFill>
                  <a:srgbClr val="00B050"/>
                </a:solidFill>
              </a:rPr>
              <a:t> </a:t>
            </a:r>
            <a:r>
              <a:rPr lang="en-US" dirty="0"/>
              <a:t>example)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8D0668-95BD-4347-884A-444612CF8D9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is used to define a block of code to execute, if and only if </a:t>
            </a:r>
            <a:r>
              <a:rPr lang="en-US" b="1" dirty="0"/>
              <a:t>ALL</a:t>
            </a:r>
            <a:r>
              <a:rPr lang="en-US" dirty="0"/>
              <a:t> the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 have failed.</a:t>
            </a:r>
          </a:p>
          <a:p>
            <a:pPr marL="0" indent="0">
              <a:buNone/>
            </a:pPr>
            <a:endParaRPr lang="en-US" dirty="0"/>
          </a:p>
          <a:p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5BE0A-35A5-4670-B57E-E1865E0E22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89630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Same structure as an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, but…</a:t>
            </a:r>
          </a:p>
          <a:p>
            <a:r>
              <a:rPr lang="en-US" b="1" dirty="0"/>
              <a:t>Comes last</a:t>
            </a:r>
            <a:r>
              <a:rPr lang="en-US" dirty="0"/>
              <a:t>, after all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statements.</a:t>
            </a:r>
          </a:p>
          <a:p>
            <a:r>
              <a:rPr lang="en-US" b="1" dirty="0"/>
              <a:t>No Boolean condition </a:t>
            </a:r>
            <a:r>
              <a:rPr lang="en-US" dirty="0"/>
              <a:t>to be checked.</a:t>
            </a:r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A0A81F-7953-4BE7-B9D9-441FA7D659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417" t="31118" r="64885" b="41572"/>
          <a:stretch/>
        </p:blipFill>
        <p:spPr>
          <a:xfrm>
            <a:off x="1200067" y="3767295"/>
            <a:ext cx="8944303" cy="3090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6761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A7D84-9150-43D1-9AF8-7B80C48A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dirty="0"/>
              <a:t> statement (multiple 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dirty="0"/>
              <a:t> example)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209C8B8-99A1-4156-BD17-7C5D97958D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84" t="32820" r="62821" b="12000"/>
          <a:stretch/>
        </p:blipFill>
        <p:spPr>
          <a:xfrm>
            <a:off x="1617786" y="1441211"/>
            <a:ext cx="8417170" cy="5416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5537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E6A8-068D-4666-A720-EA171783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example, turned into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r>
              <a:rPr lang="en-US" dirty="0"/>
              <a:t>example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68648-EE6D-41F8-B0A5-C2F8340C8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17" t="20050" r="75663" b="60993"/>
          <a:stretch/>
        </p:blipFill>
        <p:spPr>
          <a:xfrm>
            <a:off x="210855" y="1746316"/>
            <a:ext cx="5592785" cy="2380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8632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E6A8-068D-4666-A720-EA171783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example, turned into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r>
              <a:rPr lang="en-US" dirty="0"/>
              <a:t>example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68648-EE6D-41F8-B0A5-C2F8340C8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17" t="20050" r="75663" b="40328"/>
          <a:stretch/>
        </p:blipFill>
        <p:spPr>
          <a:xfrm>
            <a:off x="210855" y="1746316"/>
            <a:ext cx="5592785" cy="497491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ED8CB9F-3BA3-493E-ADA5-415644E7932F}"/>
              </a:ext>
            </a:extLst>
          </p:cNvPr>
          <p:cNvSpPr/>
          <p:nvPr/>
        </p:nvSpPr>
        <p:spPr>
          <a:xfrm>
            <a:off x="664308" y="3266830"/>
            <a:ext cx="3626337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78852E-5577-4528-AA0B-E6EDA4581050}"/>
              </a:ext>
            </a:extLst>
          </p:cNvPr>
          <p:cNvSpPr/>
          <p:nvPr/>
        </p:nvSpPr>
        <p:spPr>
          <a:xfrm>
            <a:off x="625230" y="5857631"/>
            <a:ext cx="3665415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05759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4E6A8-068D-4666-A720-EA171783E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previous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 </a:t>
            </a:r>
            <a:r>
              <a:rPr lang="en-US" dirty="0"/>
              <a:t>example, turned into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r>
              <a:rPr lang="en-US" dirty="0"/>
              <a:t>example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668648-EE6D-41F8-B0A5-C2F8340C8EF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417" t="20050" r="75663" b="40328"/>
          <a:stretch/>
        </p:blipFill>
        <p:spPr>
          <a:xfrm>
            <a:off x="210855" y="1746316"/>
            <a:ext cx="5592785" cy="49749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33B3665-43A9-4CE7-8F42-1EAEE26907A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423" t="44734" r="75663" b="14857"/>
          <a:stretch/>
        </p:blipFill>
        <p:spPr>
          <a:xfrm>
            <a:off x="6348836" y="1746316"/>
            <a:ext cx="5632307" cy="511168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81917DC-F5D1-4D35-A8D7-08F087640F5F}"/>
              </a:ext>
            </a:extLst>
          </p:cNvPr>
          <p:cNvSpPr/>
          <p:nvPr/>
        </p:nvSpPr>
        <p:spPr>
          <a:xfrm>
            <a:off x="664308" y="3266830"/>
            <a:ext cx="3626337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48827C-85DD-47F3-98F5-CE77F9A69B1C}"/>
              </a:ext>
            </a:extLst>
          </p:cNvPr>
          <p:cNvSpPr/>
          <p:nvPr/>
        </p:nvSpPr>
        <p:spPr>
          <a:xfrm>
            <a:off x="625230" y="5857631"/>
            <a:ext cx="3665415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317E2C0-3A1D-433B-BC98-54A7CB3C52D1}"/>
              </a:ext>
            </a:extLst>
          </p:cNvPr>
          <p:cNvSpPr/>
          <p:nvPr/>
        </p:nvSpPr>
        <p:spPr>
          <a:xfrm>
            <a:off x="6779856" y="3270737"/>
            <a:ext cx="3626337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C6A2EF3-90A2-41E0-A1AA-FE6BD3D72271}"/>
              </a:ext>
            </a:extLst>
          </p:cNvPr>
          <p:cNvSpPr/>
          <p:nvPr/>
        </p:nvSpPr>
        <p:spPr>
          <a:xfrm>
            <a:off x="6740778" y="5861538"/>
            <a:ext cx="3665415" cy="504092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1297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85A042-7C3D-4695-80FC-EFC0EE854166}"/>
              </a:ext>
            </a:extLst>
          </p:cNvPr>
          <p:cNvCxnSpPr/>
          <p:nvPr/>
        </p:nvCxnSpPr>
        <p:spPr>
          <a:xfrm flipV="1">
            <a:off x="4368800" y="2718440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148248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 for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Let us practice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 err="1">
                <a:solidFill>
                  <a:srgbClr val="00B050"/>
                </a:solidFill>
              </a:rPr>
              <a:t>elif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else</a:t>
            </a:r>
            <a:r>
              <a:rPr lang="en-US" b="1" dirty="0"/>
              <a:t> </a:t>
            </a:r>
            <a:r>
              <a:rPr lang="en-US" dirty="0"/>
              <a:t>concepts a bit, with two activities.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/>
              <a:t>Activity 1 – Ask for user’s </a:t>
            </a:r>
            <a:r>
              <a:rPr lang="en-US" sz="3600" b="1" dirty="0" err="1"/>
              <a:t>age.ipynb</a:t>
            </a:r>
            <a:endParaRPr lang="en-US" sz="3600" b="1" dirty="0"/>
          </a:p>
          <a:p>
            <a:pPr marL="0" indent="0" algn="ctr">
              <a:buNone/>
            </a:pPr>
            <a:endParaRPr lang="en-US" sz="3600" b="1" dirty="0"/>
          </a:p>
          <a:p>
            <a:pPr marL="0" indent="0" algn="ctr">
              <a:buNone/>
            </a:pPr>
            <a:r>
              <a:rPr lang="en-US" sz="3600" b="1" dirty="0"/>
              <a:t>Activity 2 - Strength to </a:t>
            </a:r>
            <a:r>
              <a:rPr lang="en-US" sz="3600" b="1" dirty="0" err="1"/>
              <a:t>lifepoints.ipynb</a:t>
            </a:r>
            <a:endParaRPr lang="en-US" sz="3600" b="1" dirty="0"/>
          </a:p>
          <a:p>
            <a:pPr marL="0" indent="0" algn="ctr">
              <a:buNone/>
            </a:pPr>
            <a:endParaRPr lang="en-US" b="1" dirty="0"/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7987209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– Ask for user’s age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/>
              <a:t>Write a function </a:t>
            </a:r>
            <a:r>
              <a:rPr lang="en-US" sz="3000" b="1" dirty="0" err="1"/>
              <a:t>ask_user_age</a:t>
            </a:r>
            <a:r>
              <a:rPr lang="en-US" sz="3000" b="1" dirty="0"/>
              <a:t>()</a:t>
            </a:r>
            <a:r>
              <a:rPr lang="en-US" sz="3000" dirty="0"/>
              <a:t>,</a:t>
            </a:r>
            <a:r>
              <a:rPr lang="en-US" sz="3000" b="1" dirty="0"/>
              <a:t> </a:t>
            </a:r>
            <a:r>
              <a:rPr lang="en-US" sz="3000" dirty="0"/>
              <a:t>as described below.</a:t>
            </a:r>
          </a:p>
          <a:p>
            <a:r>
              <a:rPr lang="en-US" sz="2400" dirty="0"/>
              <a:t>It </a:t>
            </a:r>
            <a:r>
              <a:rPr lang="en-US" sz="2400" b="1" dirty="0"/>
              <a:t>receives</a:t>
            </a:r>
            <a:r>
              <a:rPr lang="en-US" sz="2400" dirty="0"/>
              <a:t> </a:t>
            </a:r>
            <a:r>
              <a:rPr lang="en-US" sz="2400" b="1" dirty="0"/>
              <a:t>no parameters </a:t>
            </a:r>
            <a:r>
              <a:rPr lang="en-US" sz="2400" dirty="0"/>
              <a:t>and </a:t>
            </a:r>
            <a:r>
              <a:rPr lang="en-US" sz="2400" b="1" dirty="0"/>
              <a:t>returns</a:t>
            </a:r>
            <a:r>
              <a:rPr lang="en-US" sz="2400" dirty="0"/>
              <a:t> </a:t>
            </a:r>
            <a:r>
              <a:rPr lang="en-US" sz="2400" b="1" dirty="0"/>
              <a:t>no parameters</a:t>
            </a:r>
            <a:r>
              <a:rPr lang="en-US" sz="2400" dirty="0"/>
              <a:t>.</a:t>
            </a:r>
          </a:p>
          <a:p>
            <a:r>
              <a:rPr lang="en-US" sz="2400" dirty="0"/>
              <a:t>It first </a:t>
            </a:r>
            <a:r>
              <a:rPr lang="en-US" sz="2400" b="1" dirty="0"/>
              <a:t>asks</a:t>
            </a:r>
            <a:r>
              <a:rPr lang="en-US" sz="2400" dirty="0"/>
              <a:t> </a:t>
            </a:r>
            <a:r>
              <a:rPr lang="en-US" sz="2400" b="1" dirty="0"/>
              <a:t>for the user to input its age</a:t>
            </a:r>
            <a:r>
              <a:rPr lang="en-US" sz="2400" dirty="0"/>
              <a:t>, and retrieves the info from the user.</a:t>
            </a:r>
          </a:p>
          <a:p>
            <a:r>
              <a:rPr lang="en-US" sz="2400" b="1" dirty="0"/>
              <a:t>If the age is negative </a:t>
            </a:r>
            <a:r>
              <a:rPr lang="en-US" sz="2400" dirty="0"/>
              <a:t>(0 included), the function should </a:t>
            </a:r>
            <a:r>
              <a:rPr lang="en-US" sz="2400" b="1" dirty="0"/>
              <a:t>print</a:t>
            </a:r>
            <a:r>
              <a:rPr lang="en-US" sz="2400" dirty="0"/>
              <a:t> a message that reads "Your age cannot be negative, it must be at least 1."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A8BE07-D426-4088-A064-CE1488EE9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5032374"/>
          </a:xfrm>
        </p:spPr>
        <p:txBody>
          <a:bodyPr>
            <a:normAutofit/>
          </a:bodyPr>
          <a:lstStyle/>
          <a:p>
            <a:r>
              <a:rPr lang="en-US" sz="2400" b="1" dirty="0"/>
              <a:t>If the age given by the user is larger than 122</a:t>
            </a:r>
            <a:r>
              <a:rPr lang="en-US" sz="2400" dirty="0"/>
              <a:t> (oldest person on record, Jeanne Calment), then the </a:t>
            </a:r>
            <a:r>
              <a:rPr lang="en-US" sz="2400" b="1" dirty="0"/>
              <a:t>print</a:t>
            </a:r>
            <a:r>
              <a:rPr lang="en-US" sz="2400" dirty="0"/>
              <a:t> should display "I really doubt you are ___ years old..." with the blank filled accordingly.</a:t>
            </a:r>
          </a:p>
          <a:p>
            <a:r>
              <a:rPr lang="en-US" sz="2400" b="1" dirty="0"/>
              <a:t>Otherwise</a:t>
            </a:r>
            <a:r>
              <a:rPr lang="en-US" sz="2400" dirty="0"/>
              <a:t>, the function should print "Oh, you are </a:t>
            </a:r>
            <a:r>
              <a:rPr lang="en-US" sz="2400" b="1" dirty="0"/>
              <a:t>___</a:t>
            </a:r>
            <a:r>
              <a:rPr lang="en-US" sz="2400" dirty="0"/>
              <a:t> years old? That's cool!", with the </a:t>
            </a:r>
            <a:r>
              <a:rPr lang="en-US" sz="2400" b="1" dirty="0"/>
              <a:t>blank</a:t>
            </a:r>
            <a:r>
              <a:rPr lang="en-US" sz="2400" dirty="0"/>
              <a:t> </a:t>
            </a:r>
            <a:r>
              <a:rPr lang="en-US" sz="2400" b="1" dirty="0"/>
              <a:t>filled</a:t>
            </a:r>
            <a:r>
              <a:rPr lang="en-US" sz="2400" dirty="0"/>
              <a:t> accordingly.</a:t>
            </a:r>
            <a:endParaRPr lang="en-GB" sz="2400" dirty="0"/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1139798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2 - Strength to </a:t>
            </a:r>
            <a:r>
              <a:rPr lang="en-US" dirty="0" err="1"/>
              <a:t>lifepoints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9737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/>
              <a:t>Write a function </a:t>
            </a:r>
            <a:r>
              <a:rPr lang="en-US" b="1" dirty="0" err="1"/>
              <a:t>strength_to_lifepoints</a:t>
            </a:r>
            <a:r>
              <a:rPr lang="en-US" b="1" dirty="0"/>
              <a:t>()</a:t>
            </a:r>
            <a:r>
              <a:rPr lang="en-US" dirty="0"/>
              <a:t>,</a:t>
            </a:r>
            <a:r>
              <a:rPr lang="en-US" b="1" dirty="0"/>
              <a:t> </a:t>
            </a:r>
            <a:r>
              <a:rPr lang="en-US" dirty="0"/>
              <a:t>according to the following requirements.</a:t>
            </a:r>
          </a:p>
          <a:p>
            <a:r>
              <a:rPr lang="en-US" sz="2200" dirty="0"/>
              <a:t>This function </a:t>
            </a:r>
            <a:r>
              <a:rPr lang="en-US" sz="2200" b="1" dirty="0"/>
              <a:t>receives</a:t>
            </a:r>
            <a:r>
              <a:rPr lang="en-US" sz="2200" dirty="0"/>
              <a:t> </a:t>
            </a:r>
            <a:r>
              <a:rPr lang="en-US" sz="2200" b="1" dirty="0"/>
              <a:t>a</a:t>
            </a:r>
            <a:r>
              <a:rPr lang="en-US" sz="2200" dirty="0"/>
              <a:t> </a:t>
            </a:r>
            <a:r>
              <a:rPr lang="en-US" sz="2200" b="1" dirty="0"/>
              <a:t>single</a:t>
            </a:r>
            <a:r>
              <a:rPr lang="en-US" sz="2200" dirty="0"/>
              <a:t> </a:t>
            </a:r>
            <a:r>
              <a:rPr lang="en-US" sz="2200" b="1" dirty="0"/>
              <a:t>parameter, </a:t>
            </a:r>
            <a:r>
              <a:rPr lang="en-US" sz="2200" b="1" dirty="0" err="1"/>
              <a:t>strength_points</a:t>
            </a:r>
            <a:r>
              <a:rPr lang="en-US" sz="2200" dirty="0"/>
              <a:t>, which corresponds to the number of strength points our main character has, and - for simplicity - will only take integer values.</a:t>
            </a:r>
          </a:p>
          <a:p>
            <a:r>
              <a:rPr lang="en-US" sz="2200" dirty="0"/>
              <a:t>This function </a:t>
            </a:r>
            <a:r>
              <a:rPr lang="en-US" sz="2200" b="1" dirty="0"/>
              <a:t>returns</a:t>
            </a:r>
            <a:r>
              <a:rPr lang="en-US" sz="2200" dirty="0"/>
              <a:t> a </a:t>
            </a:r>
            <a:r>
              <a:rPr lang="en-US" sz="2200" b="1" dirty="0"/>
              <a:t>single</a:t>
            </a:r>
            <a:r>
              <a:rPr lang="en-US" sz="2200" dirty="0"/>
              <a:t> </a:t>
            </a:r>
            <a:r>
              <a:rPr lang="en-US" sz="2200" b="1" dirty="0"/>
              <a:t>output,</a:t>
            </a:r>
            <a:r>
              <a:rPr lang="en-US" sz="2200" dirty="0"/>
              <a:t> </a:t>
            </a:r>
            <a:r>
              <a:rPr lang="en-US" sz="2200" b="1" dirty="0" err="1"/>
              <a:t>lifepoints</a:t>
            </a:r>
            <a:r>
              <a:rPr lang="en-US" sz="2200" dirty="0"/>
              <a:t>, which corresponds to the number of </a:t>
            </a:r>
            <a:r>
              <a:rPr lang="en-US" sz="2200" dirty="0" err="1"/>
              <a:t>lifepoints</a:t>
            </a:r>
            <a:r>
              <a:rPr lang="en-US" sz="2200" dirty="0"/>
              <a:t> our main character will have, based on its strength points.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2A8BE07-D426-4088-A064-CE1488EE9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973760"/>
          </a:xfrm>
        </p:spPr>
        <p:txBody>
          <a:bodyPr>
            <a:noAutofit/>
          </a:bodyPr>
          <a:lstStyle/>
          <a:p>
            <a:r>
              <a:rPr lang="en-US" sz="2200" dirty="0"/>
              <a:t>Our main character has </a:t>
            </a:r>
            <a:r>
              <a:rPr lang="en-US" sz="2200" b="1" dirty="0"/>
              <a:t>a base number of 50 </a:t>
            </a:r>
            <a:r>
              <a:rPr lang="en-US" sz="2200" b="1" dirty="0" err="1"/>
              <a:t>lifepoints</a:t>
            </a:r>
            <a:r>
              <a:rPr lang="en-US" sz="2200" b="1" dirty="0"/>
              <a:t> </a:t>
            </a:r>
            <a:r>
              <a:rPr lang="en-US" sz="2200" dirty="0"/>
              <a:t>(that means it has 50 </a:t>
            </a:r>
            <a:r>
              <a:rPr lang="en-US" sz="2200" dirty="0" err="1"/>
              <a:t>lifepoints</a:t>
            </a:r>
            <a:r>
              <a:rPr lang="en-US" sz="2200" dirty="0"/>
              <a:t>, by default, if its strength is zero).</a:t>
            </a:r>
          </a:p>
          <a:p>
            <a:r>
              <a:rPr lang="en-US" sz="2200" b="1" dirty="0"/>
              <a:t>For each strength point</a:t>
            </a:r>
            <a:r>
              <a:rPr lang="en-US" sz="2200" dirty="0"/>
              <a:t>, our hero will </a:t>
            </a:r>
            <a:r>
              <a:rPr lang="en-US" sz="2200" b="1" dirty="0"/>
              <a:t>gain 10 extra </a:t>
            </a:r>
            <a:r>
              <a:rPr lang="en-US" sz="2200" b="1" dirty="0" err="1"/>
              <a:t>lifepoints</a:t>
            </a:r>
            <a:r>
              <a:rPr lang="en-US" sz="2200" dirty="0"/>
              <a:t>.</a:t>
            </a:r>
          </a:p>
          <a:p>
            <a:r>
              <a:rPr lang="en-US" sz="2200" dirty="0"/>
              <a:t>If the main character has </a:t>
            </a:r>
            <a:r>
              <a:rPr lang="en-US" sz="2200" b="1" dirty="0"/>
              <a:t>at least 50 strength points</a:t>
            </a:r>
            <a:r>
              <a:rPr lang="en-US" sz="2200" dirty="0"/>
              <a:t>, it gains a </a:t>
            </a:r>
            <a:r>
              <a:rPr lang="en-US" sz="2200" b="1" dirty="0"/>
              <a:t>one-time bonus of 100 </a:t>
            </a:r>
            <a:r>
              <a:rPr lang="en-US" sz="2200" b="1" dirty="0" err="1"/>
              <a:t>lifepoints</a:t>
            </a:r>
            <a:r>
              <a:rPr lang="en-US" sz="2200" dirty="0"/>
              <a:t>, on top of the </a:t>
            </a:r>
            <a:r>
              <a:rPr lang="en-US" sz="2200" dirty="0" err="1"/>
              <a:t>lifepoints</a:t>
            </a:r>
            <a:r>
              <a:rPr lang="en-US" sz="2200" dirty="0"/>
              <a:t> it already has.</a:t>
            </a:r>
          </a:p>
          <a:p>
            <a:r>
              <a:rPr lang="en-US" sz="2200" dirty="0"/>
              <a:t>Finally, if the main character has </a:t>
            </a:r>
            <a:r>
              <a:rPr lang="en-US" sz="2200" b="1" dirty="0"/>
              <a:t>at least 100 strength points</a:t>
            </a:r>
            <a:r>
              <a:rPr lang="en-US" sz="2200" dirty="0"/>
              <a:t>, it gains another </a:t>
            </a:r>
            <a:r>
              <a:rPr lang="en-US" sz="2200" b="1" dirty="0"/>
              <a:t>one-time bonus of 50% extra </a:t>
            </a:r>
            <a:r>
              <a:rPr lang="en-US" sz="2200" b="1" dirty="0" err="1"/>
              <a:t>lifepoints</a:t>
            </a:r>
            <a:r>
              <a:rPr lang="en-US" sz="2200" dirty="0"/>
              <a:t>, on top of all the </a:t>
            </a:r>
            <a:r>
              <a:rPr lang="en-US" sz="2200" dirty="0" err="1"/>
              <a:t>lifepoints</a:t>
            </a:r>
            <a:r>
              <a:rPr lang="en-US" sz="2200" dirty="0"/>
              <a:t> it already has and the previous bonuses.</a:t>
            </a:r>
          </a:p>
        </p:txBody>
      </p:sp>
    </p:spTree>
    <p:extLst>
      <p:ext uri="{BB962C8B-B14F-4D97-AF65-F5344CB8AC3E}">
        <p14:creationId xmlns:p14="http://schemas.microsoft.com/office/powerpoint/2010/main" val="1166460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152A9-F8C1-4D11-A1E7-25ADF75A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dirty="0"/>
              <a:t>structures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9CE58C-8AB2-407E-A690-EB3CABD9B9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42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Definition (nested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b="1" dirty="0"/>
              <a:t>structure):</a:t>
            </a:r>
            <a:br>
              <a:rPr lang="en-US" b="1" dirty="0"/>
            </a:br>
            <a:r>
              <a:rPr lang="en-US" dirty="0"/>
              <a:t>A </a:t>
            </a:r>
            <a:r>
              <a:rPr lang="en-US" b="1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structure</a:t>
            </a:r>
            <a:r>
              <a:rPr lang="en-US" dirty="0"/>
              <a:t> is a structure which includes one or multiple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statement(s), inside another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 </a:t>
            </a:r>
          </a:p>
        </p:txBody>
      </p:sp>
    </p:spTree>
    <p:extLst>
      <p:ext uri="{BB962C8B-B14F-4D97-AF65-F5344CB8AC3E}">
        <p14:creationId xmlns:p14="http://schemas.microsoft.com/office/powerpoint/2010/main" val="30581563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152A9-F8C1-4D11-A1E7-25ADF75A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dirty="0"/>
              <a:t>structures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9CE58C-8AB2-407E-A690-EB3CABD9B9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42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Definition (nested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b="1" dirty="0"/>
              <a:t>structure):</a:t>
            </a:r>
            <a:br>
              <a:rPr lang="en-US" b="1" dirty="0"/>
            </a:br>
            <a:r>
              <a:rPr lang="en-US" dirty="0"/>
              <a:t>A </a:t>
            </a:r>
            <a:r>
              <a:rPr lang="en-US" b="1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structure</a:t>
            </a:r>
            <a:r>
              <a:rPr lang="en-US" dirty="0"/>
              <a:t> is a structure which includes one or multiple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statement(s), inside another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 </a:t>
            </a:r>
          </a:p>
          <a:p>
            <a:pPr marL="0" indent="0">
              <a:buNone/>
            </a:pPr>
            <a:r>
              <a:rPr lang="en-US" dirty="0"/>
              <a:t>These are typically used to check additional conditions, based on whether another condition has been satisfied or not.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2235FD-25BA-49F5-AFFB-44A33D0BF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56" t="27692" r="72539" b="43804"/>
          <a:stretch/>
        </p:blipFill>
        <p:spPr>
          <a:xfrm>
            <a:off x="5927625" y="1516185"/>
            <a:ext cx="6264375" cy="3243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540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152A9-F8C1-4D11-A1E7-25ADF75A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dirty="0"/>
              <a:t>structures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9CE58C-8AB2-407E-A690-EB3CABD9B9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Definition (nested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b="1" dirty="0"/>
              <a:t>structure):</a:t>
            </a:r>
            <a:br>
              <a:rPr lang="en-US" b="1" dirty="0"/>
            </a:br>
            <a:r>
              <a:rPr lang="en-US" dirty="0"/>
              <a:t>A </a:t>
            </a:r>
            <a:r>
              <a:rPr lang="en-US" b="1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 structure</a:t>
            </a:r>
            <a:r>
              <a:rPr lang="en-US" dirty="0"/>
              <a:t> is a structure which includes one or multiple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statement(s), inside another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 </a:t>
            </a:r>
          </a:p>
          <a:p>
            <a:pPr marL="0" indent="0">
              <a:buNone/>
            </a:pPr>
            <a:r>
              <a:rPr lang="en-US" dirty="0"/>
              <a:t>These are typically used to check additional conditions, based on whether another condition has been satisfied or not.</a:t>
            </a:r>
          </a:p>
          <a:p>
            <a:pPr marL="0" indent="0">
              <a:buNone/>
            </a:pPr>
            <a:r>
              <a:rPr lang="en-GB" dirty="0"/>
              <a:t>Each </a:t>
            </a:r>
            <a:r>
              <a:rPr lang="en-GB" b="1" dirty="0">
                <a:solidFill>
                  <a:srgbClr val="00B050"/>
                </a:solidFill>
              </a:rPr>
              <a:t>if</a:t>
            </a:r>
            <a:r>
              <a:rPr lang="en-GB" dirty="0"/>
              <a:t> might have its own </a:t>
            </a:r>
            <a:r>
              <a:rPr lang="en-GB" b="1" dirty="0" err="1">
                <a:solidFill>
                  <a:srgbClr val="00B050"/>
                </a:solidFill>
              </a:rPr>
              <a:t>elif</a:t>
            </a:r>
            <a:r>
              <a:rPr lang="en-GB" b="1" dirty="0"/>
              <a:t>/</a:t>
            </a:r>
            <a:r>
              <a:rPr lang="en-GB" b="1" dirty="0">
                <a:solidFill>
                  <a:srgbClr val="00B050"/>
                </a:solidFill>
              </a:rPr>
              <a:t>else</a:t>
            </a:r>
            <a:r>
              <a:rPr lang="en-GB" dirty="0"/>
              <a:t> statements, placed on the same indentation level.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A2235FD-25BA-49F5-AFFB-44A33D0BF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56" t="27692" r="72539" b="26154"/>
          <a:stretch/>
        </p:blipFill>
        <p:spPr>
          <a:xfrm>
            <a:off x="5927625" y="1516185"/>
            <a:ext cx="6264375" cy="5251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35255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61152A9-F8C1-4D11-A1E7-25ADF75A7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 </a:t>
            </a:r>
            <a:r>
              <a:rPr lang="en-US" dirty="0"/>
              <a:t>structures</a:t>
            </a:r>
            <a:endParaRPr lang="en-GB" b="1" dirty="0">
              <a:solidFill>
                <a:srgbClr val="00B05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FBCD73-1D88-4EB9-B88F-9D5E5FF839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85" t="52308" r="72372" b="22872"/>
          <a:stretch/>
        </p:blipFill>
        <p:spPr>
          <a:xfrm>
            <a:off x="633046" y="1690688"/>
            <a:ext cx="11050954" cy="4970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3767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05F1E-9AA6-404F-A498-66A24523D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3 - Race and class check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86B32-542C-4D80-BA69-1D20970913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Write a function </a:t>
            </a:r>
            <a:r>
              <a:rPr lang="en-US" sz="2400" b="1" dirty="0" err="1"/>
              <a:t>character_creation</a:t>
            </a:r>
            <a:r>
              <a:rPr lang="en-US" sz="2400" b="1" dirty="0"/>
              <a:t>()</a:t>
            </a:r>
            <a:r>
              <a:rPr lang="en-US" sz="2400" dirty="0"/>
              <a:t>, according to the following requirements.</a:t>
            </a:r>
          </a:p>
          <a:p>
            <a:r>
              <a:rPr lang="en-US" sz="2200" dirty="0"/>
              <a:t>The function will </a:t>
            </a:r>
            <a:r>
              <a:rPr lang="en-US" sz="2200" b="1" dirty="0"/>
              <a:t>receive</a:t>
            </a:r>
            <a:r>
              <a:rPr lang="en-US" sz="2200" dirty="0"/>
              <a:t> </a:t>
            </a:r>
            <a:r>
              <a:rPr lang="en-US" sz="2200" b="1" dirty="0"/>
              <a:t>two</a:t>
            </a:r>
            <a:r>
              <a:rPr lang="en-US" sz="2200" dirty="0"/>
              <a:t> </a:t>
            </a:r>
            <a:r>
              <a:rPr lang="en-US" sz="2200" b="1" dirty="0"/>
              <a:t>parameters</a:t>
            </a:r>
            <a:r>
              <a:rPr lang="en-US" sz="2200" dirty="0"/>
              <a:t>: </a:t>
            </a:r>
            <a:r>
              <a:rPr lang="en-US" sz="2200" b="1" dirty="0" err="1"/>
              <a:t>user_race</a:t>
            </a:r>
            <a:r>
              <a:rPr lang="en-US" sz="2200" dirty="0"/>
              <a:t> and </a:t>
            </a:r>
            <a:r>
              <a:rPr lang="en-US" sz="2200" b="1" dirty="0" err="1"/>
              <a:t>user_class</a:t>
            </a:r>
            <a:r>
              <a:rPr lang="en-US" sz="2200" dirty="0"/>
              <a:t>.</a:t>
            </a:r>
          </a:p>
          <a:p>
            <a:r>
              <a:rPr lang="en-US" sz="2200" dirty="0"/>
              <a:t>For simplicity, only </a:t>
            </a:r>
            <a:r>
              <a:rPr lang="en-US" sz="2200" b="1" dirty="0"/>
              <a:t>three</a:t>
            </a:r>
            <a:r>
              <a:rPr lang="en-US" sz="2200" dirty="0"/>
              <a:t> </a:t>
            </a:r>
            <a:r>
              <a:rPr lang="en-US" sz="2200" b="1" dirty="0"/>
              <a:t>races</a:t>
            </a:r>
            <a:r>
              <a:rPr lang="en-US" sz="2200" dirty="0"/>
              <a:t> are available: </a:t>
            </a:r>
            <a:r>
              <a:rPr lang="en-US" sz="2200" b="1" dirty="0"/>
              <a:t>Human, Elf, </a:t>
            </a:r>
            <a:r>
              <a:rPr lang="en-US" sz="2200" dirty="0"/>
              <a:t>and </a:t>
            </a:r>
            <a:r>
              <a:rPr lang="en-US" sz="2200" b="1" dirty="0"/>
              <a:t>Dwarf</a:t>
            </a:r>
            <a:r>
              <a:rPr lang="en-US" sz="2200" dirty="0"/>
              <a:t>.</a:t>
            </a:r>
          </a:p>
          <a:p>
            <a:r>
              <a:rPr lang="en-US" sz="2200" dirty="0"/>
              <a:t>For simplicity, </a:t>
            </a:r>
            <a:r>
              <a:rPr lang="en-US" sz="2200" b="1" dirty="0"/>
              <a:t>only four classes </a:t>
            </a:r>
            <a:r>
              <a:rPr lang="en-US" sz="2200" dirty="0"/>
              <a:t>are available: </a:t>
            </a:r>
            <a:r>
              <a:rPr lang="en-US" sz="2200" b="1" dirty="0"/>
              <a:t>Warrior, Hunter, Mage </a:t>
            </a:r>
            <a:r>
              <a:rPr lang="en-US" sz="2200" dirty="0"/>
              <a:t>and </a:t>
            </a:r>
            <a:r>
              <a:rPr lang="en-US" sz="2200" b="1" dirty="0"/>
              <a:t>Priest</a:t>
            </a:r>
            <a:r>
              <a:rPr lang="en-US" sz="2200" dirty="0"/>
              <a:t>.</a:t>
            </a:r>
          </a:p>
          <a:p>
            <a:r>
              <a:rPr lang="en-US" sz="2200" b="1" dirty="0"/>
              <a:t>Humans</a:t>
            </a:r>
            <a:r>
              <a:rPr lang="en-US" sz="2200" dirty="0"/>
              <a:t> can play </a:t>
            </a:r>
            <a:r>
              <a:rPr lang="en-US" sz="2200" b="1" dirty="0"/>
              <a:t>all classes</a:t>
            </a:r>
            <a:r>
              <a:rPr lang="en-US" sz="2200" dirty="0"/>
              <a:t>.</a:t>
            </a:r>
          </a:p>
          <a:p>
            <a:r>
              <a:rPr lang="en-US" sz="2200" b="1" dirty="0"/>
              <a:t>Elves</a:t>
            </a:r>
            <a:r>
              <a:rPr lang="en-US" sz="2200" dirty="0"/>
              <a:t> cannot be </a:t>
            </a:r>
            <a:r>
              <a:rPr lang="en-US" sz="2200" b="1" dirty="0"/>
              <a:t>warriors</a:t>
            </a:r>
            <a:r>
              <a:rPr lang="en-US" sz="2200" dirty="0"/>
              <a:t>.</a:t>
            </a:r>
          </a:p>
          <a:p>
            <a:r>
              <a:rPr lang="en-US" sz="2200" b="1" dirty="0"/>
              <a:t>Dwarves</a:t>
            </a:r>
            <a:r>
              <a:rPr lang="en-US" sz="2200" dirty="0"/>
              <a:t> cannot be </a:t>
            </a:r>
            <a:r>
              <a:rPr lang="en-US" sz="2200" b="1" dirty="0"/>
              <a:t>mages</a:t>
            </a:r>
            <a:r>
              <a:rPr lang="en-US" sz="2200" dirty="0"/>
              <a:t> </a:t>
            </a:r>
            <a:r>
              <a:rPr lang="en-US" sz="2200" b="1" dirty="0"/>
              <a:t>or</a:t>
            </a:r>
            <a:r>
              <a:rPr lang="en-US" sz="2200" dirty="0"/>
              <a:t> </a:t>
            </a:r>
            <a:r>
              <a:rPr lang="en-US" sz="2200" b="1" dirty="0"/>
              <a:t>priests</a:t>
            </a:r>
            <a:r>
              <a:rPr lang="en-US" sz="2200" dirty="0"/>
              <a:t>.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658FE5-079F-4BEF-9B12-8994820AB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5032375"/>
          </a:xfrm>
        </p:spPr>
        <p:txBody>
          <a:bodyPr>
            <a:noAutofit/>
          </a:bodyPr>
          <a:lstStyle/>
          <a:p>
            <a:r>
              <a:rPr lang="en-US" sz="2200" dirty="0"/>
              <a:t>The function should </a:t>
            </a:r>
            <a:r>
              <a:rPr lang="en-US" sz="2200" b="1" dirty="0"/>
              <a:t>not return anything.</a:t>
            </a:r>
          </a:p>
          <a:p>
            <a:r>
              <a:rPr lang="en-US" sz="2200" dirty="0"/>
              <a:t>It should </a:t>
            </a:r>
            <a:r>
              <a:rPr lang="en-US" sz="2200" b="1" dirty="0"/>
              <a:t>print</a:t>
            </a:r>
            <a:r>
              <a:rPr lang="en-US" sz="2200" dirty="0"/>
              <a:t> "You cannot play a character that is ...{race} and ...{class}.", with </a:t>
            </a:r>
            <a:r>
              <a:rPr lang="en-US" sz="2200" b="1" dirty="0"/>
              <a:t>blanks</a:t>
            </a:r>
            <a:r>
              <a:rPr lang="en-US" sz="2200" dirty="0"/>
              <a:t> </a:t>
            </a:r>
            <a:r>
              <a:rPr lang="en-US" sz="2200" b="1" dirty="0"/>
              <a:t>filled</a:t>
            </a:r>
            <a:r>
              <a:rPr lang="en-US" sz="2200" dirty="0"/>
              <a:t> accordingly, </a:t>
            </a:r>
            <a:r>
              <a:rPr lang="en-US" sz="2200" b="1" dirty="0"/>
              <a:t>if</a:t>
            </a:r>
            <a:r>
              <a:rPr lang="en-US" sz="2200" dirty="0"/>
              <a:t> </a:t>
            </a:r>
            <a:r>
              <a:rPr lang="en-US" sz="2200" b="1" dirty="0"/>
              <a:t>the combination of </a:t>
            </a:r>
            <a:r>
              <a:rPr lang="en-US" sz="2200" b="1" dirty="0" err="1"/>
              <a:t>user_race</a:t>
            </a:r>
            <a:r>
              <a:rPr lang="en-US" sz="2200" b="1" dirty="0"/>
              <a:t> and </a:t>
            </a:r>
            <a:r>
              <a:rPr lang="en-US" sz="2200" b="1" dirty="0" err="1"/>
              <a:t>user_class</a:t>
            </a:r>
            <a:r>
              <a:rPr lang="en-US" sz="2200" b="1" dirty="0"/>
              <a:t> is</a:t>
            </a:r>
            <a:r>
              <a:rPr lang="en-US" sz="2200" dirty="0"/>
              <a:t> </a:t>
            </a:r>
            <a:r>
              <a:rPr lang="en-US" sz="2200" b="1" dirty="0"/>
              <a:t>not acceptable</a:t>
            </a:r>
            <a:r>
              <a:rPr lang="en-US" sz="2200" dirty="0"/>
              <a:t>.</a:t>
            </a:r>
          </a:p>
          <a:p>
            <a:r>
              <a:rPr lang="en-US" sz="2200" dirty="0"/>
              <a:t>Not acceptable here means that its race and/or class is not among the ones listed above, or the combination is not permitted, as listed above.</a:t>
            </a:r>
          </a:p>
          <a:p>
            <a:r>
              <a:rPr lang="en-US" sz="2200" b="1" dirty="0"/>
              <a:t>If the combination is valid</a:t>
            </a:r>
            <a:r>
              <a:rPr lang="en-US" sz="2200" dirty="0"/>
              <a:t>, it should </a:t>
            </a:r>
            <a:r>
              <a:rPr lang="en-US" sz="2200" b="1" dirty="0"/>
              <a:t>print</a:t>
            </a:r>
            <a:r>
              <a:rPr lang="en-US" sz="2200" dirty="0"/>
              <a:t> "Your character's race is ...{race} and your character's class is ...{class}.", with blanks filled accordingly.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1633539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if statement</a:t>
            </a:r>
          </a:p>
          <a:p>
            <a:r>
              <a:rPr lang="en-US" dirty="0"/>
              <a:t>The </a:t>
            </a:r>
            <a:r>
              <a:rPr lang="en-US" dirty="0" err="1"/>
              <a:t>elif</a:t>
            </a:r>
            <a:r>
              <a:rPr lang="en-US" dirty="0"/>
              <a:t> statement</a:t>
            </a:r>
          </a:p>
          <a:p>
            <a:r>
              <a:rPr lang="en-US" dirty="0"/>
              <a:t>The else statement</a:t>
            </a:r>
          </a:p>
          <a:p>
            <a:r>
              <a:rPr lang="en-US" dirty="0"/>
              <a:t>Dead code and code structure</a:t>
            </a:r>
          </a:p>
          <a:p>
            <a:r>
              <a:rPr lang="en-US" dirty="0"/>
              <a:t>Nested ifs</a:t>
            </a:r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2289-302F-4778-80C3-835C4978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for a challenge?</a:t>
            </a:r>
            <a:br>
              <a:rPr lang="en-US" dirty="0"/>
            </a:br>
            <a:r>
              <a:rPr lang="en-US" dirty="0"/>
              <a:t>(in the Extra challenges folder)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6EE55-9BEA-4887-8C2A-AB944BF1E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Activity 2+ - Strength to </a:t>
            </a:r>
            <a:r>
              <a:rPr lang="en-US" b="1" dirty="0" err="1"/>
              <a:t>lifepoints</a:t>
            </a:r>
            <a:r>
              <a:rPr lang="en-US" b="1" dirty="0"/>
              <a:t> (extra challenge).</a:t>
            </a:r>
            <a:r>
              <a:rPr lang="en-US" b="1" dirty="0" err="1"/>
              <a:t>ipynb</a:t>
            </a:r>
            <a:endParaRPr lang="en-US" b="1" dirty="0"/>
          </a:p>
          <a:p>
            <a:r>
              <a:rPr lang="en-US" dirty="0"/>
              <a:t>Redo the activity 2, but this time…</a:t>
            </a:r>
          </a:p>
          <a:p>
            <a:r>
              <a:rPr lang="en-US" dirty="0"/>
              <a:t>Do not use any conditional statement (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)</a:t>
            </a:r>
          </a:p>
          <a:p>
            <a:r>
              <a:rPr lang="en-US" dirty="0"/>
              <a:t>The function should only contain one line, which starts with </a:t>
            </a:r>
            <a:r>
              <a:rPr lang="en-US" b="1" dirty="0">
                <a:solidFill>
                  <a:srgbClr val="00B050"/>
                </a:solidFill>
              </a:rPr>
              <a:t>return</a:t>
            </a:r>
            <a:r>
              <a:rPr lang="en-US" b="1" dirty="0"/>
              <a:t>.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127409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Immediately after, pass a </a:t>
            </a:r>
            <a:r>
              <a:rPr lang="en-US" b="1" dirty="0"/>
              <a:t>Boolean variable</a:t>
            </a:r>
            <a:r>
              <a:rPr lang="en-US" dirty="0"/>
              <a:t> or write an </a:t>
            </a:r>
            <a:r>
              <a:rPr lang="en-US" b="1" dirty="0"/>
              <a:t>expression</a:t>
            </a:r>
            <a:r>
              <a:rPr lang="en-US" dirty="0"/>
              <a:t> </a:t>
            </a:r>
            <a:r>
              <a:rPr lang="en-US" b="1" dirty="0"/>
              <a:t>that</a:t>
            </a:r>
            <a:r>
              <a:rPr lang="en-US" dirty="0"/>
              <a:t>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 </a:t>
            </a:r>
            <a:r>
              <a:rPr lang="en-US" b="1" dirty="0"/>
              <a:t>Boolean</a:t>
            </a:r>
            <a:r>
              <a:rPr lang="en-US" dirty="0"/>
              <a:t>,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85A042-7C3D-4695-80FC-EFC0EE854166}"/>
              </a:ext>
            </a:extLst>
          </p:cNvPr>
          <p:cNvCxnSpPr/>
          <p:nvPr/>
        </p:nvCxnSpPr>
        <p:spPr>
          <a:xfrm flipV="1">
            <a:off x="4368800" y="2718440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1969AFC-D57F-4A80-BA0F-5C1D5FB5B2AD}"/>
              </a:ext>
            </a:extLst>
          </p:cNvPr>
          <p:cNvCxnSpPr>
            <a:cxnSpLocks/>
          </p:cNvCxnSpPr>
          <p:nvPr/>
        </p:nvCxnSpPr>
        <p:spPr>
          <a:xfrm>
            <a:off x="6096000" y="1562773"/>
            <a:ext cx="289169" cy="83587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9909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F0974-ED21-4903-A8A0-81BC5A300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vs. combined conditionals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BBFB9-8D11-447F-AD3E-D54158825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can, most of the time, be rewritten with combined conditionals (using </a:t>
            </a:r>
            <a:r>
              <a:rPr lang="en-US" b="1" dirty="0">
                <a:solidFill>
                  <a:srgbClr val="00B050"/>
                </a:solidFill>
              </a:rPr>
              <a:t>and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or</a:t>
            </a:r>
            <a:r>
              <a:rPr lang="en-US" dirty="0"/>
              <a:t> Boolean operators).</a:t>
            </a:r>
          </a:p>
          <a:p>
            <a:pPr marL="0" indent="0">
              <a:buNone/>
            </a:pPr>
            <a:br>
              <a:rPr lang="en-US" dirty="0"/>
            </a:b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B0473D-6AC5-4167-9891-E1D69B6470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0" t="29551" r="71378" b="38754"/>
          <a:stretch/>
        </p:blipFill>
        <p:spPr>
          <a:xfrm>
            <a:off x="6019800" y="1396606"/>
            <a:ext cx="5999584" cy="2596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07079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F0974-ED21-4903-A8A0-81BC5A300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vs. combined conditionals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BBFB9-8D11-447F-AD3E-D54158825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can, most of the time, be rewritten with combined conditionals (using </a:t>
            </a:r>
            <a:r>
              <a:rPr lang="en-US" b="1" dirty="0">
                <a:solidFill>
                  <a:srgbClr val="00B050"/>
                </a:solidFill>
              </a:rPr>
              <a:t>and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or</a:t>
            </a:r>
            <a:r>
              <a:rPr lang="en-US" dirty="0"/>
              <a:t> Boolean operators).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For instance, both structures on the right are equivalent.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5609E4-A8C6-4025-ADB3-5CBB9FB7FF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0" t="29551" r="71378" b="4817"/>
          <a:stretch/>
        </p:blipFill>
        <p:spPr>
          <a:xfrm>
            <a:off x="6019800" y="1396606"/>
            <a:ext cx="5999584" cy="537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34782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F0974-ED21-4903-A8A0-81BC5A300B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vs. combined conditionals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BBFB9-8D11-447F-AD3E-D54158825D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Nested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structures can, most of the time, be rewritten with combined conditionals (using </a:t>
            </a:r>
            <a:r>
              <a:rPr lang="en-US" b="1" dirty="0">
                <a:solidFill>
                  <a:srgbClr val="00B050"/>
                </a:solidFill>
              </a:rPr>
              <a:t>and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or</a:t>
            </a:r>
            <a:r>
              <a:rPr lang="en-US" dirty="0"/>
              <a:t> Boolean operators).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For instance, both structures on the right are equivalent.</a:t>
            </a:r>
          </a:p>
          <a:p>
            <a:pPr marL="0" indent="0">
              <a:buNone/>
            </a:pPr>
            <a:r>
              <a:rPr lang="en-GB" b="1" dirty="0"/>
              <a:t>Personal preference: </a:t>
            </a:r>
            <a:r>
              <a:rPr lang="en-GB" dirty="0"/>
              <a:t>Whenever possible, try to avoid the nested </a:t>
            </a:r>
            <a:r>
              <a:rPr lang="en-GB" b="1" dirty="0">
                <a:solidFill>
                  <a:srgbClr val="00B050"/>
                </a:solidFill>
              </a:rPr>
              <a:t>if</a:t>
            </a:r>
            <a:r>
              <a:rPr lang="en-GB" dirty="0"/>
              <a:t> structures. They are often overly complicated and prone to errors in designing the code.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21C1696-9A44-4CC4-919B-DE31E390CF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740" t="29551" r="71378" b="4817"/>
          <a:stretch/>
        </p:blipFill>
        <p:spPr>
          <a:xfrm>
            <a:off x="6019800" y="1396606"/>
            <a:ext cx="5999584" cy="5377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104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Immediately after, pass a </a:t>
            </a:r>
            <a:r>
              <a:rPr lang="en-US" b="1" dirty="0"/>
              <a:t>Boolean variable </a:t>
            </a:r>
            <a:r>
              <a:rPr lang="en-US" dirty="0"/>
              <a:t>or write an </a:t>
            </a:r>
            <a:r>
              <a:rPr lang="en-US" b="1" dirty="0"/>
              <a:t>expression</a:t>
            </a:r>
            <a:r>
              <a:rPr lang="en-US" dirty="0"/>
              <a:t> </a:t>
            </a:r>
            <a:r>
              <a:rPr lang="en-US" b="1" dirty="0"/>
              <a:t>that</a:t>
            </a:r>
            <a:r>
              <a:rPr lang="en-US" dirty="0"/>
              <a:t>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 </a:t>
            </a:r>
            <a:r>
              <a:rPr lang="en-US" b="1" dirty="0"/>
              <a:t>Boolean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Add a </a:t>
            </a:r>
            <a:r>
              <a:rPr lang="en-US" b="1" dirty="0"/>
              <a:t>colon</a:t>
            </a:r>
            <a:r>
              <a:rPr lang="en-US" dirty="0"/>
              <a:t> </a:t>
            </a:r>
            <a:r>
              <a:rPr lang="en-US" b="1" dirty="0"/>
              <a:t>symbol</a:t>
            </a:r>
            <a:r>
              <a:rPr lang="en-US" dirty="0"/>
              <a:t> (:) after the Boolean term,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6B617E0-923B-429C-8507-D425085CE9E1}"/>
              </a:ext>
            </a:extLst>
          </p:cNvPr>
          <p:cNvCxnSpPr/>
          <p:nvPr/>
        </p:nvCxnSpPr>
        <p:spPr>
          <a:xfrm flipV="1">
            <a:off x="4368800" y="2718440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161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Immediately after, pass a </a:t>
            </a:r>
            <a:r>
              <a:rPr lang="en-US" b="1" dirty="0"/>
              <a:t>Boolean variable</a:t>
            </a:r>
            <a:r>
              <a:rPr lang="en-US" dirty="0"/>
              <a:t> or write an </a:t>
            </a:r>
            <a:r>
              <a:rPr lang="en-US" b="1" dirty="0"/>
              <a:t>expression</a:t>
            </a:r>
            <a:r>
              <a:rPr lang="en-US" dirty="0"/>
              <a:t> </a:t>
            </a:r>
            <a:r>
              <a:rPr lang="en-US" b="1" dirty="0"/>
              <a:t>that</a:t>
            </a:r>
            <a:r>
              <a:rPr lang="en-US" dirty="0"/>
              <a:t>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 </a:t>
            </a:r>
            <a:r>
              <a:rPr lang="en-US" b="1" dirty="0"/>
              <a:t>Boolean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Add a </a:t>
            </a:r>
            <a:r>
              <a:rPr lang="en-US" b="1" dirty="0"/>
              <a:t>colon</a:t>
            </a:r>
            <a:r>
              <a:rPr lang="en-US" dirty="0"/>
              <a:t> </a:t>
            </a:r>
            <a:r>
              <a:rPr lang="en-US" b="1" dirty="0"/>
              <a:t>symbol</a:t>
            </a:r>
            <a:r>
              <a:rPr lang="en-US" dirty="0"/>
              <a:t> (:) after the Boolean term,</a:t>
            </a:r>
          </a:p>
          <a:p>
            <a:pPr lvl="1"/>
            <a:r>
              <a:rPr lang="en-GB" dirty="0"/>
              <a:t>Add a block of instructions </a:t>
            </a:r>
            <a:r>
              <a:rPr lang="en-GB" b="1" dirty="0"/>
              <a:t>inside</a:t>
            </a:r>
            <a:r>
              <a:rPr lang="en-GB" dirty="0"/>
              <a:t> the </a:t>
            </a:r>
            <a:r>
              <a:rPr lang="en-GB" b="1" dirty="0">
                <a:solidFill>
                  <a:srgbClr val="00B050"/>
                </a:solidFill>
              </a:rPr>
              <a:t>if</a:t>
            </a:r>
            <a:r>
              <a:rPr lang="en-GB" dirty="0"/>
              <a:t> statement, which will be executed if and only if the Boolean is </a:t>
            </a:r>
            <a:r>
              <a:rPr lang="en-GB" b="1" dirty="0">
                <a:solidFill>
                  <a:srgbClr val="00B050"/>
                </a:solidFill>
              </a:rPr>
              <a:t>True</a:t>
            </a:r>
            <a:r>
              <a:rPr lang="en-GB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85A042-7C3D-4695-80FC-EFC0EE854166}"/>
              </a:ext>
            </a:extLst>
          </p:cNvPr>
          <p:cNvCxnSpPr/>
          <p:nvPr/>
        </p:nvCxnSpPr>
        <p:spPr>
          <a:xfrm flipV="1">
            <a:off x="4277683" y="3038231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985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Structure:</a:t>
            </a:r>
          </a:p>
          <a:p>
            <a:pPr lvl="1"/>
            <a:r>
              <a:rPr lang="en-US" dirty="0"/>
              <a:t>Use the keyword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Immediately after, pass a </a:t>
            </a:r>
            <a:r>
              <a:rPr lang="en-US" b="1" dirty="0"/>
              <a:t>Boolean variable</a:t>
            </a:r>
            <a:r>
              <a:rPr lang="en-US" dirty="0"/>
              <a:t> or write an </a:t>
            </a:r>
            <a:r>
              <a:rPr lang="en-US" b="1" dirty="0"/>
              <a:t>expression</a:t>
            </a:r>
            <a:r>
              <a:rPr lang="en-US" dirty="0"/>
              <a:t> </a:t>
            </a:r>
            <a:r>
              <a:rPr lang="en-US" b="1" dirty="0"/>
              <a:t>that</a:t>
            </a:r>
            <a:r>
              <a:rPr lang="en-US" dirty="0"/>
              <a:t> </a:t>
            </a:r>
            <a:r>
              <a:rPr lang="en-US" b="1" dirty="0"/>
              <a:t>returns</a:t>
            </a:r>
            <a:r>
              <a:rPr lang="en-US" dirty="0"/>
              <a:t> </a:t>
            </a:r>
            <a:r>
              <a:rPr lang="en-US" b="1" dirty="0"/>
              <a:t>a</a:t>
            </a:r>
            <a:r>
              <a:rPr lang="en-US" dirty="0"/>
              <a:t> </a:t>
            </a:r>
            <a:r>
              <a:rPr lang="en-US" b="1" dirty="0"/>
              <a:t>Boolean</a:t>
            </a:r>
            <a:r>
              <a:rPr lang="en-US" dirty="0"/>
              <a:t>,</a:t>
            </a:r>
          </a:p>
          <a:p>
            <a:pPr lvl="1"/>
            <a:r>
              <a:rPr lang="en-US" dirty="0"/>
              <a:t>Add a </a:t>
            </a:r>
            <a:r>
              <a:rPr lang="en-US" b="1" dirty="0"/>
              <a:t>colon</a:t>
            </a:r>
            <a:r>
              <a:rPr lang="en-US" dirty="0"/>
              <a:t> </a:t>
            </a:r>
            <a:r>
              <a:rPr lang="en-US" b="1" dirty="0"/>
              <a:t>symbol</a:t>
            </a:r>
            <a:r>
              <a:rPr lang="en-US" dirty="0"/>
              <a:t> (:) after the Boolean term,</a:t>
            </a:r>
          </a:p>
          <a:p>
            <a:pPr lvl="1"/>
            <a:r>
              <a:rPr lang="en-GB" dirty="0"/>
              <a:t>Add a block of instructions </a:t>
            </a:r>
            <a:r>
              <a:rPr lang="en-GB" b="1" dirty="0"/>
              <a:t>inside</a:t>
            </a:r>
            <a:r>
              <a:rPr lang="en-GB" dirty="0"/>
              <a:t> the </a:t>
            </a:r>
            <a:r>
              <a:rPr lang="en-GB" b="1" dirty="0">
                <a:solidFill>
                  <a:srgbClr val="00B050"/>
                </a:solidFill>
              </a:rPr>
              <a:t>if</a:t>
            </a:r>
            <a:r>
              <a:rPr lang="en-GB" dirty="0"/>
              <a:t> statement, which will be executed if and only if the Boolean is </a:t>
            </a:r>
            <a:r>
              <a:rPr lang="en-GB" b="1" dirty="0">
                <a:solidFill>
                  <a:srgbClr val="00B050"/>
                </a:solidFill>
              </a:rPr>
              <a:t>True</a:t>
            </a:r>
            <a:r>
              <a:rPr lang="en-GB" dirty="0"/>
              <a:t>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285A042-7C3D-4695-80FC-EFC0EE854166}"/>
              </a:ext>
            </a:extLst>
          </p:cNvPr>
          <p:cNvCxnSpPr/>
          <p:nvPr/>
        </p:nvCxnSpPr>
        <p:spPr>
          <a:xfrm flipV="1">
            <a:off x="4277683" y="3038231"/>
            <a:ext cx="1098587" cy="39076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2117D35-7D97-49E9-9833-BA7517D6A975}"/>
              </a:ext>
            </a:extLst>
          </p:cNvPr>
          <p:cNvCxnSpPr>
            <a:cxnSpLocks/>
          </p:cNvCxnSpPr>
          <p:nvPr/>
        </p:nvCxnSpPr>
        <p:spPr>
          <a:xfrm flipV="1">
            <a:off x="5467387" y="2898195"/>
            <a:ext cx="38633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C78AFA76-CB4A-4753-9D7D-1D3CAAEA9B2F}"/>
              </a:ext>
            </a:extLst>
          </p:cNvPr>
          <p:cNvCxnSpPr>
            <a:cxnSpLocks/>
          </p:cNvCxnSpPr>
          <p:nvPr/>
        </p:nvCxnSpPr>
        <p:spPr>
          <a:xfrm flipV="1">
            <a:off x="5467387" y="3081857"/>
            <a:ext cx="38633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C6FBE125-B2AA-4103-A6EA-94E1279C028D}"/>
              </a:ext>
            </a:extLst>
          </p:cNvPr>
          <p:cNvSpPr txBox="1"/>
          <p:nvPr/>
        </p:nvSpPr>
        <p:spPr>
          <a:xfrm>
            <a:off x="6385169" y="4676993"/>
            <a:ext cx="552547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Note: </a:t>
            </a:r>
            <a:r>
              <a:rPr lang="en-US" sz="2800" dirty="0"/>
              <a:t>“inside” means your instruction is </a:t>
            </a:r>
            <a:r>
              <a:rPr lang="en-US" sz="2800" b="1" dirty="0"/>
              <a:t>indented</a:t>
            </a:r>
            <a:r>
              <a:rPr lang="en-US" sz="2800" dirty="0"/>
              <a:t> with 4 spaces more than the if statement.</a:t>
            </a:r>
            <a:br>
              <a:rPr lang="en-US" sz="2800" dirty="0"/>
            </a:br>
            <a:r>
              <a:rPr lang="en-US" sz="2800" dirty="0" err="1"/>
              <a:t>Jupyter</a:t>
            </a:r>
            <a:r>
              <a:rPr lang="en-US" sz="2800" dirty="0"/>
              <a:t> will suggest indentations.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921452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64D32-3616-4EE3-8E1C-8EC29DD9B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6B5753-C446-44A6-97A3-2D2E82D575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554" y="1825625"/>
            <a:ext cx="5181600" cy="5032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condition/variable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662161-5AEB-4037-BB37-AE53B7A9F8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66" t="34872" r="18654" b="52839"/>
          <a:stretch/>
        </p:blipFill>
        <p:spPr>
          <a:xfrm>
            <a:off x="5467387" y="2398651"/>
            <a:ext cx="6621059" cy="103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049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2937</TotalTime>
  <Words>2763</Words>
  <Application>Microsoft Office PowerPoint</Application>
  <PresentationFormat>Widescreen</PresentationFormat>
  <Paragraphs>237</Paragraphs>
  <Slides>52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6" baseType="lpstr">
      <vt:lpstr>Arial</vt:lpstr>
      <vt:lpstr>Calibri</vt:lpstr>
      <vt:lpstr>Calibri Light</vt:lpstr>
      <vt:lpstr>Office Theme</vt:lpstr>
      <vt:lpstr>ILP 2022 – W2S2 If/Elif/Else statements </vt:lpstr>
      <vt:lpstr>Outline (Week2, Session2 – W2S2)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if statement</vt:lpstr>
      <vt:lpstr>The elif statement</vt:lpstr>
      <vt:lpstr>The elif statement</vt:lpstr>
      <vt:lpstr>The elif statement</vt:lpstr>
      <vt:lpstr>The elif statement</vt:lpstr>
      <vt:lpstr>The elif statement</vt:lpstr>
      <vt:lpstr>The elif statement (multiple blocks)</vt:lpstr>
      <vt:lpstr>The elif statement (multiple blocks)</vt:lpstr>
      <vt:lpstr>An example of if/elif code</vt:lpstr>
      <vt:lpstr>An example of if/elif code</vt:lpstr>
      <vt:lpstr>Dead code</vt:lpstr>
      <vt:lpstr>Dead code</vt:lpstr>
      <vt:lpstr>Dead code</vt:lpstr>
      <vt:lpstr>Dead code</vt:lpstr>
      <vt:lpstr>Dead code</vt:lpstr>
      <vt:lpstr>The else statement</vt:lpstr>
      <vt:lpstr>The else statement</vt:lpstr>
      <vt:lpstr>The else statement (no elif example)</vt:lpstr>
      <vt:lpstr>The else statement (multiple elif example)</vt:lpstr>
      <vt:lpstr>Our previous if/elif example, turned into an if/elif/else example</vt:lpstr>
      <vt:lpstr>Our previous if/elif example, turned into an if/elif/else example</vt:lpstr>
      <vt:lpstr>Our previous if/elif example, turned into an if/elif/else example</vt:lpstr>
      <vt:lpstr>Practice activities for if/elif/else </vt:lpstr>
      <vt:lpstr>Activity 1 – Ask for user’s age</vt:lpstr>
      <vt:lpstr>Activity 2 - Strength to lifepoints</vt:lpstr>
      <vt:lpstr>Nested if structures</vt:lpstr>
      <vt:lpstr>Nested if structures</vt:lpstr>
      <vt:lpstr>Nested if structures</vt:lpstr>
      <vt:lpstr>Nested if structures</vt:lpstr>
      <vt:lpstr>Activity 3 - Race and class check</vt:lpstr>
      <vt:lpstr>Conclusion</vt:lpstr>
      <vt:lpstr>Up for a challenge? (in the Extra challenges folder)</vt:lpstr>
      <vt:lpstr>Nested if structures vs. combined conditionals</vt:lpstr>
      <vt:lpstr>Nested if structures vs. combined conditionals</vt:lpstr>
      <vt:lpstr>Nested if structures vs. combined conditionals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444</cp:revision>
  <dcterms:created xsi:type="dcterms:W3CDTF">2020-05-19T08:08:47Z</dcterms:created>
  <dcterms:modified xsi:type="dcterms:W3CDTF">2022-10-05T10:11:05Z</dcterms:modified>
</cp:coreProperties>
</file>

<file path=docProps/thumbnail.jpeg>
</file>